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9"/>
  </p:notesMasterIdLst>
  <p:sldIdLst>
    <p:sldId id="256" r:id="rId2"/>
    <p:sldId id="260" r:id="rId3"/>
    <p:sldId id="262" r:id="rId4"/>
    <p:sldId id="257" r:id="rId5"/>
    <p:sldId id="295" r:id="rId6"/>
    <p:sldId id="293" r:id="rId7"/>
    <p:sldId id="269" r:id="rId8"/>
    <p:sldId id="284" r:id="rId9"/>
    <p:sldId id="285" r:id="rId10"/>
    <p:sldId id="280" r:id="rId11"/>
    <p:sldId id="272" r:id="rId12"/>
    <p:sldId id="281" r:id="rId13"/>
    <p:sldId id="283" r:id="rId14"/>
    <p:sldId id="274" r:id="rId15"/>
    <p:sldId id="282" r:id="rId16"/>
    <p:sldId id="261" r:id="rId17"/>
    <p:sldId id="286" r:id="rId18"/>
    <p:sldId id="266" r:id="rId19"/>
    <p:sldId id="267" r:id="rId20"/>
    <p:sldId id="279" r:id="rId21"/>
    <p:sldId id="264" r:id="rId22"/>
    <p:sldId id="270" r:id="rId23"/>
    <p:sldId id="276" r:id="rId24"/>
    <p:sldId id="303" r:id="rId25"/>
    <p:sldId id="301" r:id="rId26"/>
    <p:sldId id="302" r:id="rId27"/>
    <p:sldId id="268" r:id="rId28"/>
    <p:sldId id="273" r:id="rId29"/>
    <p:sldId id="287" r:id="rId30"/>
    <p:sldId id="288" r:id="rId31"/>
    <p:sldId id="289" r:id="rId32"/>
    <p:sldId id="290" r:id="rId33"/>
    <p:sldId id="291" r:id="rId34"/>
    <p:sldId id="275" r:id="rId35"/>
    <p:sldId id="292" r:id="rId36"/>
    <p:sldId id="277" r:id="rId37"/>
    <p:sldId id="294" r:id="rId38"/>
    <p:sldId id="299" r:id="rId39"/>
    <p:sldId id="296" r:id="rId40"/>
    <p:sldId id="300" r:id="rId41"/>
    <p:sldId id="265" r:id="rId42"/>
    <p:sldId id="259" r:id="rId43"/>
    <p:sldId id="305" r:id="rId44"/>
    <p:sldId id="306" r:id="rId45"/>
    <p:sldId id="312" r:id="rId46"/>
    <p:sldId id="317" r:id="rId47"/>
    <p:sldId id="307" r:id="rId48"/>
    <p:sldId id="309" r:id="rId49"/>
    <p:sldId id="316" r:id="rId50"/>
    <p:sldId id="313" r:id="rId51"/>
    <p:sldId id="311" r:id="rId52"/>
    <p:sldId id="310" r:id="rId53"/>
    <p:sldId id="304" r:id="rId54"/>
    <p:sldId id="258" r:id="rId55"/>
    <p:sldId id="314" r:id="rId56"/>
    <p:sldId id="308" r:id="rId57"/>
    <p:sldId id="315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D"/>
    <a:srgbClr val="FFFFB3"/>
    <a:srgbClr val="00A4EF"/>
    <a:srgbClr val="569CD6"/>
    <a:srgbClr val="6A9955"/>
    <a:srgbClr val="23373B"/>
    <a:srgbClr val="274B47"/>
    <a:srgbClr val="30E5CF"/>
    <a:srgbClr val="30E5D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7" d="100"/>
          <a:sy n="77" d="100"/>
        </p:scale>
        <p:origin x="3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995C5-7E0F-4E9E-946B-64FA0B446635}" type="datetimeFigureOut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9707F-7040-4B00-B56C-EE8D7A194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99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35AE7-CC11-4A03-4C48-D5DF9474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EC44D-2E42-67D5-9DE5-09FD073A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69D23-6637-0396-2DE7-2A7C9AC4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1954-0252-4912-9A06-01C1A48EF056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32C73C-42B8-C1EC-3CD1-425DB788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ACB14-CBA4-AD5B-897F-4EC86492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C5CB832E-56AB-490F-8417-105B553577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3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C60E6-DB5F-11C3-3D7D-708E866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845667-B9BE-3374-2FF7-DFB9B4D7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A6F1-E948-F61B-B822-8C6B2F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234-922B-48C5-96FA-9CA5894502B3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77096-44BD-E1CD-2609-2D100D3B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A913-D5B5-0F3D-2F61-00A11CB5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40CB1D-A7E9-4192-DB42-9F7536ABA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160A06-DC05-A88C-7380-2C2E23D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EE33D-33F5-B2DE-FB8B-458ACA3A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8DA0-3381-4F0C-93B9-66E2304BA1F8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A64A1-0652-C1AD-C491-B3AF5860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42E8D-B415-648B-4785-9235234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F62EB-665F-3D2C-7453-2E37F960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A4013-62DF-6181-6B35-FD7D2E67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E21990-1F5D-B066-73C3-E8233818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16FA-FCF5-48EB-AC78-4747A3FF0E2E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309F-9B46-CBD2-8776-4A56117F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2C4C4-AA58-CC06-02C7-1C5DA8BB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ADEE-E6D0-26F0-BD5B-4B3C61B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3CDEE0-B60B-C66D-F31C-6D29A83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791A9A-579E-23F7-4304-441EB39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AEB7-1C4B-4863-BE41-61507100D455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F6C0E8-CB31-FE87-3E1A-733F014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0056-54F4-2989-12D1-4246A4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3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0B4C-E113-FF16-6A82-E571196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72767-4247-39F9-74AA-B1DD0990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8344DD-576F-AD64-66B0-C3A54242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201232-2E87-A65D-DBDC-638A9FF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FC5-835C-4309-91B1-7C2A0F4E910C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DE302-6C75-5C9F-0788-5389DA2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2413F3-AB15-5E25-2760-F846ECBB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DCA0A-9F2F-CC25-4A90-5CE50F9F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08BA8-F2D4-6F97-40A8-712842C2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608927-D7EE-FE98-04ED-05CC1C8C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7F94-1574-1D2D-1D8A-83EDEDFA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EDED84-ECE4-289D-9D07-E986FA04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468326-D675-701A-224F-F7DD82A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D85E-CC39-4E45-A07A-3B4D683259C1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DD61B3-0A6C-28C3-CCCE-9F459D7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A2A45E-4A52-95D6-0E2F-22A7912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3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5444D-CE53-C493-36C4-547CE43A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F9E74-9BD1-8B7D-7195-A0B63F5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BB2A-BCAF-4298-8E40-D945CBB6AB6C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AF309D-AA4C-5011-FD47-F4F7D7B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A91F1-11C7-4E1B-5EB9-50BE904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97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340E85-8411-04B2-41C0-2BA345AA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8F4B-D39B-45E5-B018-38F199187248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78036-470D-FD33-5760-A605B8E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FF357-D59A-23A7-079F-AE0A3F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C6414-4AE8-DF8C-7CF2-1C4E76FF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035F-83A3-F1F1-E00C-AAE8DE35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009E00-EACF-B1C5-5589-62D210169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FFCAFC-B95D-ABC9-C24D-3E0B831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1F29-1EEE-481A-B3B6-27A8580A34B2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8C7908-EF1D-1DFB-5ED0-A6851BE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44DBA-FEA6-E20B-54A4-0460BE7D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9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8879D-3AD0-178B-58AB-35BA784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94A428-8E00-937F-1379-98DA665A4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DD91B-F356-46A8-86CC-CCF4D2252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8DB470-5DC2-DF7C-99F8-501FF77A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42A28-85BD-49AB-895B-275FD4A9DB3A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C0EE3-3574-5532-072E-FA809D8B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7B33A-82EA-2A14-1D58-1756D1BC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8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EDBEA2-72B5-8D22-BC18-7840BBB2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78DB26-C620-3E51-8FFB-7564EC62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9DCD0-BC5F-5A41-E706-B35CEB3C4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50441-4A14-4EBF-9D59-DD50B0AABF8C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E86D4-D9E4-68A1-2268-511648A55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225CF-2BA3-A956-F746-13E71100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make.org/cmake/help/latest/prop_gbl/CMAKE_CXX_KNOWN_FEATURES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gold.readthedocs.io/en/latest/tutorials/variables.html#variabl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make.org/cmake/help/v3.5/manual/cmake.1.html#command-line-tool-mod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make.org/cmake/help/latest/manual/cmake-generators.7.html#cmake-generator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developer.7.html#a-sample-find-modul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gitlab.centrilliontech.com.tw:10088/centrillion/cmake-tutoria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cpkg.io/en/packages.html" TargetMode="Externa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vcpkg.readthedocs.io/en/latest/README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/wiki/Roadmap" TargetMode="External"/><Relationship Id="rId2" Type="http://schemas.openxmlformats.org/officeDocument/2006/relationships/hyperlink" Target="https://github.com/ras0219-msft/vcpkg/blob/dev/roschuma/binarycaching-spec/docs/specifications/binarycaching.md#binary-caching-v1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hyperlink" Target="https://github.com/microsoft/vcpkg/blob/master/docs/README.md#quick-start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centrilliontech.com.tw:10088/centrillion/ProjectTemplate" TargetMode="External"/><Relationship Id="rId2" Type="http://schemas.openxmlformats.org/officeDocument/2006/relationships/hyperlink" Target="http://gitlab.centrilliontech.com.tw:10088/centrillion/moduletemplat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gold.readthedocs.io/en/latest/tutorials/control-structures.html#foreach" TargetMode="External"/><Relationship Id="rId2" Type="http://schemas.openxmlformats.org/officeDocument/2006/relationships/hyperlink" Target="https://cgold.readthedocs.io/en/latest/tutorials/control-structures.html#conditional-block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gold.readthedocs.io/en/latest/tutorials/control-structures.html#whi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文字, 膝上型電腦, 室內, 電腦 的圖片&#10;&#10;自動產生的描述">
            <a:extLst>
              <a:ext uri="{FF2B5EF4-FFF2-40B4-BE49-F238E27FC236}">
                <a16:creationId xmlns:a16="http://schemas.microsoft.com/office/drawing/2014/main" id="{3DDACD9F-DD56-9E94-F48A-7CB35A9F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0"/>
            <a:ext cx="1029067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3000">
                <a:srgbClr val="274B47"/>
              </a:gs>
              <a:gs pos="100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8" y="1851226"/>
            <a:ext cx="505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CMake and the Third-party C++ Dependency Manager</a:t>
            </a:r>
            <a:endParaRPr lang="zh-TW" altLang="en-US" sz="3600" b="1" dirty="0">
              <a:solidFill>
                <a:srgbClr val="30E5C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F68D43-8D52-1F26-BE32-3BF3A357F25E}"/>
              </a:ext>
            </a:extLst>
          </p:cNvPr>
          <p:cNvSpPr txBox="1"/>
          <p:nvPr/>
        </p:nvSpPr>
        <p:spPr>
          <a:xfrm>
            <a:off x="476038" y="4502407"/>
            <a:ext cx="534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Ho</a:t>
            </a:r>
          </a:p>
          <a:p>
            <a:endParaRPr lang="en-US" altLang="zh-TW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CENTRILLION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1E5809-E2F9-ECFB-8051-C03F38868FB9}"/>
              </a:ext>
            </a:extLst>
          </p:cNvPr>
          <p:cNvGrpSpPr/>
          <p:nvPr/>
        </p:nvGrpSpPr>
        <p:grpSpPr>
          <a:xfrm>
            <a:off x="476038" y="493170"/>
            <a:ext cx="2037922" cy="434245"/>
            <a:chOff x="863747" y="436906"/>
            <a:chExt cx="2037922" cy="43424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8CBB800-D25E-8919-B92C-77E9C9BEC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07318B6-A8B9-1F4A-AF5F-247C5E901F73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2FBE802-F936-BFCD-5A28-5395A0180066}"/>
              </a:ext>
            </a:extLst>
          </p:cNvPr>
          <p:cNvGrpSpPr>
            <a:grpSpLocks noChangeAspect="1"/>
          </p:cNvGrpSpPr>
          <p:nvPr/>
        </p:nvGrpSpPr>
        <p:grpSpPr>
          <a:xfrm>
            <a:off x="1939671" y="512452"/>
            <a:ext cx="1849228" cy="438912"/>
            <a:chOff x="390877" y="1124694"/>
            <a:chExt cx="2696790" cy="64008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1BE68D-BBB9-FF02-08AD-C66E6BB1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27" name="圖片 2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343C3BC-080A-909F-D8D4-85D40D7F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4D914F-E673-99DC-10C8-271A8BC3E7AD}"/>
              </a:ext>
            </a:extLst>
          </p:cNvPr>
          <p:cNvSpPr txBox="1"/>
          <p:nvPr/>
        </p:nvSpPr>
        <p:spPr>
          <a:xfrm>
            <a:off x="1531520" y="452634"/>
            <a:ext cx="55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 as Objects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Constructor: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add_executable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add_library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Library (static, shared, header-only, imported), compiler configurations.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add_test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variables: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Target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target_include_directories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target_link_libraries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set_target_properties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target_compile_definitions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Preprocessor definitions for compiling a target's sources.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target_compile_features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				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See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  <a:hlinkClick r:id="rId2"/>
                  </a:rPr>
                  <a:t>CMAKE_CXX_KNOWN_FEATURES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List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of features to be supported by the compiler when building the target.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target_compile_options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</a:t>
                </a:r>
              </a:p>
              <a:p>
                <a:pPr lvl="1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List of options to be passed to the compiler when building the target.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blipFill>
                <a:blip r:embed="rId3"/>
                <a:stretch>
                  <a:fillRect l="-470" t="-541" r="-1724" b="-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3A5B9-1348-1FA2-5465-F82A6688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8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39" y="3246039"/>
            <a:ext cx="11499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PUBLIC, PEIVATE, and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PRIVATE populates the non-INTERFACE_XXXX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populates the 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 populates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and consuming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Non-INTERFACE_XXXX properties define the build specification of a target.</a:t>
            </a:r>
          </a:p>
          <a:p>
            <a:r>
              <a:rPr lang="en-US" altLang="zh-TW" sz="2000" dirty="0"/>
              <a:t>             – XXXX property is used only when building the target and won’t affect its users in any 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INTERFACE_XXXX properties define the usage requirements of a target (for downstream applications).</a:t>
            </a:r>
          </a:p>
          <a:p>
            <a:r>
              <a:rPr lang="en-US" altLang="zh-TW" sz="2000" dirty="0"/>
              <a:t>             – XXXX property is used when building users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maths_library</a:t>
            </a:r>
            <a:r>
              <a:rPr lang="en-US" altLang="zh-TW" sz="2000" dirty="0"/>
              <a:t>: LINK_LIBRARIES.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spdlog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spdlog</a:t>
            </a:r>
            <a:r>
              <a:rPr lang="en-US" altLang="zh-TW" sz="2000" dirty="0"/>
              <a:t>: LINK_LIBRARIES and INTERFACE_LINK_LIBRARIES.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main.cpp)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maths_library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FFFA8A-DEEB-BF8B-449B-BE59F3E9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07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556000"/>
            <a:ext cx="1129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libraries (header-only libraries) have no build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They only have usage requirements (nothing to build).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847948"/>
            <a:ext cx="848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024B1-0886-E510-AFFA-A0A794B30A70}"/>
              </a:ext>
            </a:extLst>
          </p:cNvPr>
          <p:cNvSpPr txBox="1"/>
          <p:nvPr/>
        </p:nvSpPr>
        <p:spPr>
          <a:xfrm>
            <a:off x="447040" y="11059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Header-only libraries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A9F48C-B591-CBB6-18AB-EE081505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There are mainly two ways to use external libraries: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using the pre-built binaries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building from the source code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FetchContent</a:t>
                </a:r>
                <a:r>
                  <a:rPr lang="en-US" altLang="zh-TW" sz="2000" dirty="0"/>
                  <a:t> module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blipFill>
                <a:blip r:embed="rId2"/>
                <a:stretch>
                  <a:fillRect l="-482" t="-1866" b="-5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FC2FB0-ECA5-654A-7659-8114A3AF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79928"/>
            <a:ext cx="10373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1.10 CONFIG REQUIRED)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687750"/>
            <a:ext cx="11602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the specified package installed on the local system and loads exported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REQUIRED is added to specify </a:t>
            </a:r>
            <a:r>
              <a:rPr lang="en-US" altLang="zh-TW" sz="2000" b="0" i="0" dirty="0">
                <a:effectLst/>
              </a:rPr>
              <a:t>some package is necessary for the configure stage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Two distinct ways for searching the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mode (default)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Find&lt;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&gt;.</a:t>
            </a:r>
            <a:r>
              <a:rPr lang="en-US" altLang="zh-TW" sz="2000" b="0" i="0" dirty="0" err="1">
                <a:effectLst/>
              </a:rPr>
              <a:t>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 mode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&lt;</a:t>
            </a:r>
            <a:r>
              <a:rPr lang="en-US" altLang="zh-TW" sz="2000" b="0" i="0" dirty="0" err="1">
                <a:effectLst/>
              </a:rPr>
              <a:t>lowercasePackageName</a:t>
            </a:r>
            <a:r>
              <a:rPr lang="en-US" altLang="zh-TW" sz="2000" b="0" i="0" dirty="0">
                <a:effectLst/>
              </a:rPr>
              <a:t>&gt;-</a:t>
            </a:r>
            <a:r>
              <a:rPr lang="en-US" altLang="zh-TW" sz="2000" b="0" i="0" dirty="0" err="1">
                <a:effectLst/>
              </a:rPr>
              <a:t>config.cmake</a:t>
            </a:r>
            <a:r>
              <a:rPr lang="en-US" altLang="zh-TW" sz="2000" b="0" i="0" dirty="0">
                <a:effectLst/>
              </a:rPr>
              <a:t> or 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</a:t>
            </a:r>
            <a:r>
              <a:rPr lang="en-US" altLang="zh-TW" sz="2000" b="0" i="0" dirty="0" err="1">
                <a:effectLst/>
              </a:rPr>
              <a:t>Config.cmake</a:t>
            </a:r>
            <a:endParaRPr lang="en-US" altLang="zh-TW" sz="2000" b="0" i="0" dirty="0">
              <a:effectLst/>
            </a:endParaRP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dirty="0"/>
              <a:t>Also search for &lt;</a:t>
            </a:r>
            <a:r>
              <a:rPr lang="en-US" altLang="zh-TW" sz="2000" dirty="0" err="1"/>
              <a:t>lowercasePackageName</a:t>
            </a:r>
            <a:r>
              <a:rPr lang="en-US" altLang="zh-TW" sz="2000" dirty="0"/>
              <a:t>&gt;-config-</a:t>
            </a:r>
            <a:r>
              <a:rPr lang="en-US" altLang="zh-TW" sz="2000" dirty="0" err="1"/>
              <a:t>version.cmake</a:t>
            </a:r>
            <a:r>
              <a:rPr lang="en-US" altLang="zh-TW" sz="2000" dirty="0"/>
              <a:t> or &lt;</a:t>
            </a:r>
            <a:r>
              <a:rPr lang="en-US" altLang="zh-TW" sz="2000" dirty="0" err="1"/>
              <a:t>PackageName</a:t>
            </a:r>
            <a:r>
              <a:rPr lang="en-US" altLang="zh-TW" sz="2000" dirty="0"/>
              <a:t>&gt;</a:t>
            </a:r>
            <a:r>
              <a:rPr lang="en-US" altLang="zh-TW" sz="2000" dirty="0" err="1"/>
              <a:t>ConfigVersion.cmake</a:t>
            </a:r>
            <a:r>
              <a:rPr lang="en-US" altLang="zh-TW" sz="2000" dirty="0"/>
              <a:t> if version details were specified.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(Optional) CMAKE_PREFIX_PATH may be set to find the prebuilt binaries.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32BB64-C66C-B3C7-C55E-09DAF199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1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06268"/>
            <a:ext cx="1037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FetchContent_Declare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GIT_REPOSITORY https://github.com/google/googletest.git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GIT_TAG release-1.10.0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FetchContent_MakeAvailable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FetchContent_GetProperties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(NOT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googletest_POPULATED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FetchContent_Populate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endif ()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googletest_SOURCE_DIR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googletest_BINARY_DIR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6398260"/>
            <a:ext cx="1160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FetchContent</a:t>
            </a:r>
            <a:r>
              <a:rPr lang="en-US" altLang="zh-TW" sz="2000" dirty="0"/>
              <a:t> will build the source as a subproject.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876A81-F1EE-01FD-8F94-D14ACBB8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484880"/>
            <a:ext cx="1129792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set with the set( )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Expand with ${ }.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Lists are separated by some specific delimiter (e.g. ; (semicolon))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Quotes are used in setting a variable when the value has a whitespace or semicolons.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Unset variable expands to empty string.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built-in variables (e.g. CMAKE_XXXX, PROJECT_XXXX, &lt;PROJECT-NAME&gt;_XXXX,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More info: </a:t>
            </a:r>
            <a:r>
              <a:rPr lang="en-US" altLang="zh-TW" sz="2000" dirty="0">
                <a:hlinkClick r:id="rId2"/>
              </a:rPr>
              <a:t>Here</a:t>
            </a:r>
            <a:r>
              <a:rPr lang="en-US" altLang="zh-TW" sz="2000" dirty="0"/>
              <a:t>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 a"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(Hello    Hello)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(world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"${Hello}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${Hello}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${world}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E8D3D-9430-BC8E-ADAB-87D43325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1646521"/>
            <a:ext cx="3503794" cy="91170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2AB347-132C-1674-9EB4-836D973B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90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${var2}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"${var2}"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"quoted 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"clean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${var2} will be evaluated to its value (var1) before it is passed into if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${var2}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(var1)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if(&lt;variable&gt;) case.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if(&lt;string&gt;), a quoted string always evaluates to false unless its value is one of the true constants. (1, ON, YES, TRUE, Y, or a non-zero number)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blipFill>
                <a:blip r:embed="rId2"/>
                <a:stretch>
                  <a:fillRect l="-499" t="-2304" b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AEA8CA9-56BA-2856-7199-4194F62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2260282"/>
            <a:ext cx="3057525" cy="4286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423E72-DD8A-9784-8441-EB315200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9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 Expression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2113280"/>
            <a:ext cx="112979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use the $&lt;&gt; syntax.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Evaluated during the build system file generation (generation stage).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Some commands are not supported in the specific platform.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are often used to specify which mode we’re used (building the library or using it from an installed target).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run_time_exe_dir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$&lt;IF:$&lt;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PLATFORM_ID:Darwin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&gt;,@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loader_path,$ORIGIN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28831A-4ABE-4DB5-ED50-414740F8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9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PARENT_SCOPE)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= ${${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5090160"/>
            <a:ext cx="112979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Like in C/C++, functions introduce a new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scoped to the function, unless set with the PARENT_SCOPE argument.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a new command replaces an existing command, the old one can be accessed with a _ prefix.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7E4F44-D21D-78F7-57C5-61D804DA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7" y="1480502"/>
            <a:ext cx="5076825" cy="5238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F335B4-EA06-FFC6-2EAF-AFF42E98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室內, 靠近 的圖片&#10;&#10;自動產生的描述">
            <a:extLst>
              <a:ext uri="{FF2B5EF4-FFF2-40B4-BE49-F238E27FC236}">
                <a16:creationId xmlns:a16="http://schemas.microsoft.com/office/drawing/2014/main" id="{4CD7976C-53B7-F1AD-0FF9-4A81214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37"/>
            <a:ext cx="12192000" cy="6855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2251777"/>
            <a:ext cx="3847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Modern CMake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205666E-491B-1082-DC24-B84F9C8DC069}"/>
              </a:ext>
            </a:extLst>
          </p:cNvPr>
          <p:cNvGrpSpPr/>
          <p:nvPr/>
        </p:nvGrpSpPr>
        <p:grpSpPr>
          <a:xfrm>
            <a:off x="625124" y="4171979"/>
            <a:ext cx="2037922" cy="434245"/>
            <a:chOff x="863747" y="436906"/>
            <a:chExt cx="2037922" cy="43424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3E6BDF-417A-048D-6505-35D55E1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D3DE559-115E-0558-BA98-D318FD2D795F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17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dependency)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${ARGN}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${dependency}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 foo.cpp)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Available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ARGC: The total count of arguments passed to the function. (3)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ARGV: A list of all arguments passed to the function (including the required ones). (ExeFoo;Foo;foo.cpp)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ARGN: A list of non-required arguments passed to the function (foo.cpp)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2000" dirty="0"/>
                  <a:t>ARGV0, ARGV1,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ARGV2, …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blipFill>
                <a:blip r:embed="rId2"/>
                <a:stretch>
                  <a:fillRect l="-472" r="-420" b="-3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32FE1C-342F-A669-E69C-87FC2533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6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(Foo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Foo"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in C/C++, macros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string substitutions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Variables defined in macro’s body will pollute the calling scope.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functions, when a new command replaces an existing command, the old one can be accessed with a _ prefix.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blipFill>
                <a:blip r:embed="rId2"/>
                <a:stretch>
                  <a:fillRect l="-485" r="-485" b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265F3B-6379-F7F5-F188-820D1F4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1451114"/>
            <a:ext cx="3962400" cy="5048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DB10F8-EE21-39A4-8EDE-FBEF959F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27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Testing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0D807-980B-F1BD-1E46-E25969FEF1C8}"/>
              </a:ext>
            </a:extLst>
          </p:cNvPr>
          <p:cNvSpPr txBox="1"/>
          <p:nvPr/>
        </p:nvSpPr>
        <p:spPr>
          <a:xfrm>
            <a:off x="3200400" y="3865251"/>
            <a:ext cx="53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sure all functions can be executed as expected.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Test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gtest_main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82D352-5F2B-28EF-5F44-54835FF8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43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A8376E-A8EA-927C-26CF-9AC3DCFD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" y="0"/>
            <a:ext cx="1049968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C050E8-4786-6C75-7E18-19000624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816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Catch2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Catch2WithMain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(Catch)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5B31584-31A6-B6CC-8782-673E928D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06F103-D91D-0E35-A2C5-48810C2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-32357"/>
            <a:ext cx="10571922" cy="689035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06F97F-3AA7-61B0-C875-37883891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0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Installation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784888" y="3887837"/>
            <a:ext cx="86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 or generate files and configurations used for the downstream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Static or dynamic library.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 </a:t>
                </a:r>
              </a:p>
              <a:p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CMake built-in option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BUILD_SHARED_LIBS=OFF/ON</a:t>
                </a:r>
                <a:endParaRPr lang="en-US" altLang="zh-TW" dirty="0">
                  <a:solidFill>
                    <a:srgbClr val="569CD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Needed information: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Correct building and installing information.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Header files that will be used in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Easy integration for the use of the library.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Config.cmake</a:t>
                </a:r>
                <a:endParaRPr lang="en-US" altLang="zh-TW" sz="2000" dirty="0"/>
              </a:p>
              <a:p>
                <a:pPr lvl="2"/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use of the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(package configuration, for easy integration).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Targets.cmake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 to import all targets listed in the install command.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&lt;project_name&gt;</a:t>
                </a:r>
                <a:r>
                  <a:rPr lang="en-US" altLang="zh-TW" sz="2000" dirty="0" err="1"/>
                  <a:t>ConfigVersion.cmake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determination of the compatibility with the requested version.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&gt;.pc (optional, for some specific scenarios)</a:t>
                </a:r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For providing the necessary details for compiling and linking a program to a library.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blipFill>
                <a:blip r:embed="rId2"/>
                <a:stretch>
                  <a:fillRect l="-481" t="-541" b="-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83FD809-7CCF-A3B6-71FE-5342BF6C8A45}"/>
              </a:ext>
            </a:extLst>
          </p:cNvPr>
          <p:cNvSpPr txBox="1"/>
          <p:nvPr/>
        </p:nvSpPr>
        <p:spPr>
          <a:xfrm>
            <a:off x="1188720" y="1499354"/>
            <a:ext cx="85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static_library_name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STATIC sources1.cpp)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shared_library_name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SHARED sources2.cpp)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5771D-7AA7-90FD-8E4E-849C240C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3" y="782320"/>
            <a:ext cx="3718697" cy="361244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71F844-E65A-6A86-093D-A9EACC7A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5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074420"/>
            <a:ext cx="11417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Correct building and installing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Provide the flexibility to install into different platform layouts.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generator expressions to differentiate which mode we’re used (building the library or using it from an installed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installation destination – set the 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variable.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Header files that will be used in the </a:t>
            </a:r>
            <a:r>
              <a:rPr lang="en-US" altLang="zh-TW" sz="2000" dirty="0" err="1"/>
              <a:t>downstreams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D8BB4E-9F9F-B4B7-6B74-AD7F0FD996BE}"/>
              </a:ext>
            </a:extLst>
          </p:cNvPr>
          <p:cNvSpPr txBox="1"/>
          <p:nvPr/>
        </p:nvSpPr>
        <p:spPr>
          <a:xfrm>
            <a:off x="1310640" y="189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E6AD70-0BB0-CCCF-2FA8-7996F752FAB6}"/>
              </a:ext>
            </a:extLst>
          </p:cNvPr>
          <p:cNvSpPr txBox="1"/>
          <p:nvPr/>
        </p:nvSpPr>
        <p:spPr>
          <a:xfrm>
            <a:off x="1257300" y="3034298"/>
            <a:ext cx="8008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library_name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$&lt;BUILD_INTERFACE: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$&lt;INSTALL_INTERFACE: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A9665-3514-0326-7684-0A083142E0D9}"/>
              </a:ext>
            </a:extLst>
          </p:cNvPr>
          <p:cNvSpPr txBox="1"/>
          <p:nvPr/>
        </p:nvSpPr>
        <p:spPr>
          <a:xfrm>
            <a:off x="800100" y="5650468"/>
            <a:ext cx="9243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FILES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/header_name.hpp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B9B5B8-5414-816F-B8B5-19270D45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5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629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a meta build system (build system generator).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Parse the CMakeLists.txt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CMakeCache.txt file populated with cache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Generates project files or build system files (e.g. </a:t>
            </a:r>
            <a:r>
              <a:rPr lang="en-US" altLang="zh-TW" sz="2000" dirty="0" err="1"/>
              <a:t>Makefile</a:t>
            </a:r>
            <a:r>
              <a:rPr lang="en-US" altLang="zh-TW" sz="2000" dirty="0"/>
              <a:t>) according to the specified building system (e.g. Make, </a:t>
            </a:r>
            <a:r>
              <a:rPr lang="en-US" altLang="zh-TW" sz="2000" dirty="0" err="1"/>
              <a:t>Xcode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MSBuild</a:t>
            </a:r>
            <a:r>
              <a:rPr lang="en-US" altLang="zh-TW" sz="2000" dirty="0"/>
              <a:t>, Visual Studio, 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Targets are compiled (e.g. executables, libraries, etc.).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Actions associated with each targets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Written in C++, cross-platform.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Used by many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GUI &amp; CMake command line.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9D886D-7D2E-E5F5-DD9F-32CEDB23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76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target, the export target name and the destinations that tell CMake where to install the targets (the following variables are provided by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sz="2000" b="0" dirty="0">
                <a:effectLst/>
              </a:rPr>
              <a:t> module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 the export targets to export all targets in “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 </a:t>
            </a:r>
            <a:r>
              <a:rPr lang="en-US" altLang="zh-TW" sz="2000" b="0" dirty="0">
                <a:effectLst/>
              </a:rPr>
              <a:t>(contains usage requirements, e.g. INTERFACE_XXXXX) to a file.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932715-1452-A7B0-E87F-996B59EA7AC6}"/>
              </a:ext>
            </a:extLst>
          </p:cNvPr>
          <p:cNvSpPr txBox="1"/>
          <p:nvPr/>
        </p:nvSpPr>
        <p:spPr>
          <a:xfrm>
            <a:off x="1226820" y="240108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TARGETS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module_or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_library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LIBRARY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ARCHIVE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RUNTIME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${CMAKE_INSTALL_BINDIR}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7B1E5A-7D90-E6D1-CD78-3A5038F87978}"/>
              </a:ext>
            </a:extLst>
          </p:cNvPr>
          <p:cNvSpPr txBox="1"/>
          <p:nvPr/>
        </p:nvSpPr>
        <p:spPr>
          <a:xfrm>
            <a:off x="1226820" y="51248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48D813-A741-1F97-8C83-81724ED8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1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21026"/>
            <a:ext cx="115392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package version file to determine the compatibility with the requested version (e.g. </a:t>
            </a:r>
            <a:r>
              <a:rPr lang="en-US" altLang="zh-TW" sz="2000" dirty="0" err="1"/>
              <a:t>semver</a:t>
            </a:r>
            <a:r>
              <a:rPr lang="en-US" altLang="zh-TW" sz="2000" dirty="0"/>
              <a:t> concept).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lvl="1"/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template file</a:t>
            </a:r>
            <a:r>
              <a:rPr lang="zh-TW" altLang="en-US" sz="2000" dirty="0"/>
              <a:t> </a:t>
            </a:r>
            <a:r>
              <a:rPr lang="en-US" altLang="zh-TW" sz="2000" dirty="0"/>
              <a:t>(*Config.cmake.in) and specified all required dependencies of this library in that file.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9E5DC6-AA43-280B-F70F-D7444961A46B}"/>
              </a:ext>
            </a:extLst>
          </p:cNvPr>
          <p:cNvSpPr txBox="1"/>
          <p:nvPr/>
        </p:nvSpPr>
        <p:spPr>
          <a:xfrm>
            <a:off x="1242060" y="2068477"/>
            <a:ext cx="8572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write_basic_package_version_file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ConfigVersion.cmake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VERSION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${PROJECT_VERSION}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COMPATIBILITY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SameMajorVersion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975591-8560-8013-1F51-9823BC3C6BEE}"/>
              </a:ext>
            </a:extLst>
          </p:cNvPr>
          <p:cNvSpPr txBox="1"/>
          <p:nvPr/>
        </p:nvSpPr>
        <p:spPr>
          <a:xfrm>
            <a:off x="1242060" y="4538913"/>
            <a:ext cx="10149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@PACKAGE_INIT@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CMakeFindDependencyMacro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find_dependency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(dependencies REQUIRED)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${CMAKE_CURRENT_LIST_DIR}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set_and_check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library_project_INCLUDE_DIR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"@PACKAGE_CMAKE_INSTALL_INCLUDEDIR@"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check_required_components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34D36D-5570-685D-5531-A3F85FE3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9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file through the template file and the </a:t>
            </a:r>
            <a:r>
              <a:rPr lang="en-US" altLang="zh-TW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TW" sz="2000" b="0" dirty="0">
                <a:effectLst/>
              </a:rPr>
              <a:t>command (ensuring the resulting package is relocatable)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pkg-config file through the template file (*.pc.in) and the </a:t>
            </a:r>
            <a:r>
              <a:rPr lang="en-US" altLang="zh-TW" sz="2000" dirty="0" err="1">
                <a:latin typeface="Consolas" panose="020B0609020204030204" pitchFamily="49" charset="0"/>
              </a:rPr>
              <a:t>configure_file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C2706B-723F-311A-3B5D-BF0DD66E2E85}"/>
              </a:ext>
            </a:extLst>
          </p:cNvPr>
          <p:cNvSpPr txBox="1"/>
          <p:nvPr/>
        </p:nvSpPr>
        <p:spPr>
          <a:xfrm>
            <a:off x="1242060" y="2539226"/>
            <a:ext cx="864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Config.cmake.in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PATH_VARS CMAKE_INSTALL_INCLUDEDIR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INSTALL_DESTINATION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8D1A3E-B7F8-67EA-9F88-DE63680DE9E9}"/>
              </a:ext>
            </a:extLst>
          </p:cNvPr>
          <p:cNvSpPr txBox="1"/>
          <p:nvPr/>
        </p:nvSpPr>
        <p:spPr>
          <a:xfrm>
            <a:off x="1242060" y="5330726"/>
            <a:ext cx="970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configure_file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“${PROJECT_NAME}.pc.in”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"${CMAKE_BINARY_DIR}/${PROJECT_NAME}.pc"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@ONLY)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1ED293-275F-C433-0882-76B71291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template file (*.pc.in) for creating the pkg-config file (*.pc).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40498-1A32-2E75-00E9-7F38D8571A53}"/>
              </a:ext>
            </a:extLst>
          </p:cNvPr>
          <p:cNvSpPr txBox="1"/>
          <p:nvPr/>
        </p:nvSpPr>
        <p:spPr>
          <a:xfrm>
            <a:off x="1256030" y="2282041"/>
            <a:ext cx="102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prefix=@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/include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/@CMAKE_INSTALL_LIBDIR@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Description: A CMake library template.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URL: http://gitlab.centrilliontech.com.tw:10088/centrillion/@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Version: 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PROJECT_VERSION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CFlags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-I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@PKG_CONFIG_DEFINES@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Libs: -L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Requires: @PKG_CONFIG_REQUIRES@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1A1AB7-77FE-574C-0382-EFDABA84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31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Static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executables of applications should be executed without any further dependencies' installation.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Dynamic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Application executables find dependencies through a built-in manner (depending on the OS).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Use the </a:t>
            </a:r>
            <a:r>
              <a:rPr lang="en-US" altLang="zh-TW" sz="2000" dirty="0" err="1">
                <a:latin typeface="Consolas" panose="020B0609020204030204" pitchFamily="49" charset="0"/>
              </a:rPr>
              <a:t>fixup_bundle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 to analyze the dependencies binaries or directly copy all binaries of the dependencies into specified directory (depending on the OS).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WINDOWS: Next to the application executables.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UNIX: lib folder in the portable package.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Set the RPATH of the application executables (UNIX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Run time executables</a:t>
            </a:r>
            <a:r>
              <a:rPr lang="en-US" altLang="zh-TW" sz="2000" dirty="0"/>
              <a:t> </a:t>
            </a:r>
            <a:r>
              <a:rPr lang="en-US" altLang="zh-TW" sz="2000" b="0" dirty="0">
                <a:effectLst/>
              </a:rPr>
              <a:t>directory symbol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MacOS: @loader_path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UNIX: $ORIGIN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931992-849C-EAB9-929B-1532240A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7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Dependencies searching order.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LD_LIBRARY_PATH environment variable.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runpath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/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/</a:t>
            </a:r>
            <a:r>
              <a:rPr lang="en-US" altLang="zh-TW" sz="2000" dirty="0" err="1"/>
              <a:t>ld.so.conf</a:t>
            </a:r>
            <a:r>
              <a:rPr lang="en-US" altLang="zh-TW" sz="2000" dirty="0"/>
              <a:t>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Default system libraries (/lib and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TW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system directory (default: C:/Windows/System32)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16-bit system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Windows directory (default: C:/Windows).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current working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directories that are added and listed in the PATH environment variable.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EC09E3-F806-26D6-E01B-C961FBB3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95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 Information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462354"/>
            <a:ext cx="116028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Logging: message(STATUS “var=${var}”)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CMakeCache.txt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output generated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if() to judge specified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</a:t>
            </a:r>
            <a:r>
              <a:rPr lang="en-US" altLang="zh-TW" sz="2000" dirty="0" err="1"/>
              <a:t>compile_commands.json</a:t>
            </a:r>
            <a:r>
              <a:rPr lang="en-US" altLang="zh-TW" sz="2000" dirty="0"/>
              <a:t> file after adding -DCMAKE_EXPORT_COMPILE_COMMANDS=TRUE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the -DCMAKE_VERBOSE_MAKEFILE=TRUE option when configuring the project to see the detailed </a:t>
            </a:r>
            <a:r>
              <a:rPr lang="en-US" altLang="zh-TW" sz="2000" dirty="0" err="1"/>
              <a:t>gcc</a:t>
            </a:r>
            <a:r>
              <a:rPr lang="en-US" altLang="zh-TW" sz="2000" dirty="0"/>
              <a:t>/g++ compiling information.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895045-AB44-458E-A1A3-770635DD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7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That’s it!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D9789-922E-55CD-78DA-BA47A52EA625}"/>
              </a:ext>
            </a:extLst>
          </p:cNvPr>
          <p:cNvSpPr txBox="1"/>
          <p:nvPr/>
        </p:nvSpPr>
        <p:spPr>
          <a:xfrm>
            <a:off x="3048646" y="384876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these and you know the guts of Modern CMake.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96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Doing things (through 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/>
                  <a:t>) that is not related to just compile or link binary.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more actions: </a:t>
                </a:r>
                <a:r>
                  <a:rPr lang="en-US" altLang="zh-TW" sz="2000" dirty="0">
                    <a:hlinkClick r:id="rId2"/>
                  </a:rPr>
                  <a:t>Command-Line Tool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${CMAKE_COMMAND}</a:t>
                </a:r>
                <a:r>
                  <a:rPr lang="en-US" altLang="zh-TW" sz="2000" dirty="0"/>
                  <a:t> represents the path to the CMake executable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(cmake.exe) being used right now.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/>
                  <a:t>does not create a new target.</a:t>
                </a:r>
              </a:p>
              <a:p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Targets should be explicitly specified to make it visible (e.g. Use existing targets or create a new one.)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blipFill>
                <a:blip r:embed="rId3"/>
                <a:stretch>
                  <a:fillRect l="-485" t="-1355" b="-3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6C4F9E-8298-4088-6F9F-8A850EAA7B89}"/>
              </a:ext>
            </a:extLst>
          </p:cNvPr>
          <p:cNvSpPr txBox="1"/>
          <p:nvPr/>
        </p:nvSpPr>
        <p:spPr>
          <a:xfrm>
            <a:off x="544169" y="1115506"/>
            <a:ext cx="10945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POST_BUILD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generated_file1.txt after all other rules within the target have been executed (i.e. after building the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example_exe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target)."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B7F45B-CAC9-4F7B-B1FC-20E2908D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0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F9CC0-37E8-1264-C2D7-2EF2D5CB5EC8}"/>
              </a:ext>
            </a:extLst>
          </p:cNvPr>
          <p:cNvSpPr txBox="1"/>
          <p:nvPr/>
        </p:nvSpPr>
        <p:spPr>
          <a:xfrm>
            <a:off x="573988" y="1302962"/>
            <a:ext cx="116180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my_custom_target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OUTPUT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file each time the following DEPENDS is modified or the first time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my_custom_target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built."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}/source.cpp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393F7B-8B5F-99C0-4F6F-B9CB7C9E6BC0}"/>
              </a:ext>
            </a:extLst>
          </p:cNvPr>
          <p:cNvSpPr txBox="1"/>
          <p:nvPr/>
        </p:nvSpPr>
        <p:spPr>
          <a:xfrm>
            <a:off x="2800350" y="71141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Build the custom target through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cmake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--build . --target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or add ALL argument to </a:t>
            </a:r>
            <a:r>
              <a:rPr lang="en-US" altLang="zh-TW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E023C5-44C9-0174-38D6-30C254C1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8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985867"/>
            <a:ext cx="1129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Entry point: The top-level CMakeLists.txt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Out-of-source build – the source directory is different from the binary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Source directory: Directory where the project’s CMakeLists.txt resides.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directory: Directory where the project files are generated (&amp; CMakeCache.txt resides).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 project files or build</a:t>
            </a:r>
            <a:r>
              <a:rPr lang="zh-TW" altLang="en-US" sz="2000" dirty="0"/>
              <a:t> </a:t>
            </a:r>
            <a:r>
              <a:rPr lang="en-US" altLang="zh-TW" sz="2000" dirty="0"/>
              <a:t>system files (configuration stage &amp; generation stage are combined in the command-line mode.)                                                   [-G "</a:t>
            </a:r>
            <a:r>
              <a:rPr lang="en-US" altLang="zh-TW" sz="2000" dirty="0">
                <a:hlinkClick r:id="rId2"/>
              </a:rPr>
              <a:t>Generator Support</a:t>
            </a:r>
            <a:r>
              <a:rPr lang="en-US" altLang="zh-TW" sz="2000" dirty="0"/>
              <a:t>”]</a:t>
            </a:r>
          </a:p>
          <a:p>
            <a:pPr lvl="1"/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	</a:t>
            </a:r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(Compile) the project (building stage).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Run unit-tests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ctest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test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project and install package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 --target install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install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Packaging project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cpack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Command line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-DCMAKE_BUILD_TYPE:STRING=Release or -DCMAKE_BUILD_TYPE=“Release”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2B9105-BCBC-EE30-22D2-04AA232A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002" y="3147760"/>
            <a:ext cx="2466967" cy="371024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8D26E2-724A-C8CA-2C46-F4C08FB1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4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Custom target are a kind of target but doesn’t produce an exe or lib only.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Still have other properties, including having or being dependencies.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 the custom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--target 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my_custom_target</a:t>
                </a: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</a:t>
                </a:r>
                <a:r>
                  <a:rPr lang="en-US" altLang="zh-TW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ALL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option to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build with the default command (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).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Without specifying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onsolas" panose="020B0609020204030204" pitchFamily="49" charset="0"/>
                  </a:rPr>
                  <a:t>(),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-apple-system"/>
                  </a:rPr>
                  <a:t>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will not be executed s</a:t>
                </a:r>
                <a:r>
                  <a:rPr lang="en-US" altLang="zh-TW" sz="2000" b="0" i="0" dirty="0">
                    <a:solidFill>
                      <a:srgbClr val="171717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ince there was not a defined target.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17171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dependency between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DEPENDS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OUTPUT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</a:t>
                </a: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blipFill>
                <a:blip r:embed="rId2"/>
                <a:stretch>
                  <a:fillRect l="-467" r="-156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9010D3-4C19-C466-DA9D-9C55A237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7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873058"/>
            <a:ext cx="11297920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Find module sample – </a:t>
            </a:r>
            <a:r>
              <a:rPr lang="en-US" altLang="zh-TW" sz="2000" dirty="0">
                <a:hlinkClick r:id="rId2"/>
              </a:rPr>
              <a:t>CMake docs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find_package</a:t>
            </a:r>
            <a:r>
              <a:rPr lang="en-US" altLang="zh-TW" sz="2000" dirty="0"/>
              <a:t>() –</a:t>
            </a:r>
            <a:r>
              <a:rPr lang="en-US" altLang="zh-TW" sz="2000" b="0" i="0" dirty="0">
                <a:solidFill>
                  <a:srgbClr val="232629"/>
                </a:solidFill>
                <a:effectLst/>
                <a:latin typeface="-apple-system"/>
              </a:rPr>
              <a:t> Find out all what is necessary to use some </a:t>
            </a:r>
            <a:r>
              <a:rPr lang="en-US" altLang="zh-TW" sz="2000" dirty="0">
                <a:solidFill>
                  <a:srgbClr val="232629"/>
                </a:solidFill>
                <a:latin typeface="-apple-system"/>
              </a:rPr>
              <a:t>lib (find and load all settings).</a:t>
            </a:r>
            <a:endParaRPr lang="en-US" altLang="zh-TW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find_program</a:t>
            </a:r>
            <a:r>
              <a:rPr lang="en-US" altLang="zh-TW" sz="2000" dirty="0"/>
              <a:t>() – Find an executable file.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find_library</a:t>
            </a:r>
            <a:r>
              <a:rPr lang="en-US" altLang="zh-TW" sz="2000" dirty="0"/>
              <a:t>() – Find the binaries of a library, shared or static.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find_file</a:t>
            </a:r>
            <a:r>
              <a:rPr lang="en-US" altLang="zh-TW" sz="2000" dirty="0"/>
              <a:t>() – Find a file from the given full path.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find_path</a:t>
            </a:r>
            <a:r>
              <a:rPr lang="en-US" altLang="zh-TW" sz="2000" dirty="0"/>
              <a:t>() –  Find a directory that containing some specifically named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Creating Packages – </a:t>
            </a:r>
            <a:r>
              <a:rPr lang="en-US" altLang="zh-TW" sz="2000" dirty="0" err="1"/>
              <a:t>CPack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Cross Compilation – </a:t>
            </a:r>
            <a:r>
              <a:rPr lang="en-US" altLang="zh-TW" sz="2000" dirty="0" err="1"/>
              <a:t>toolchain.cmake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D7718C-0196-6B7F-C976-5D56A12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77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架子, 書, 室內 的圖片&#10;&#10;自動產生的描述">
            <a:extLst>
              <a:ext uri="{FF2B5EF4-FFF2-40B4-BE49-F238E27FC236}">
                <a16:creationId xmlns:a16="http://schemas.microsoft.com/office/drawing/2014/main" id="{73FE0B26-4962-DBED-C88F-45912353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6" y="745"/>
            <a:ext cx="1306285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1325561"/>
            <a:ext cx="4672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Third-party Dependency Manager</a:t>
            </a:r>
          </a:p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 C++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EA3883A-9DC4-37CD-021B-6580A30A53B7}"/>
              </a:ext>
            </a:extLst>
          </p:cNvPr>
          <p:cNvGrpSpPr>
            <a:grpSpLocks noChangeAspect="1"/>
          </p:cNvGrpSpPr>
          <p:nvPr/>
        </p:nvGrpSpPr>
        <p:grpSpPr>
          <a:xfrm>
            <a:off x="525734" y="4396040"/>
            <a:ext cx="1849228" cy="438912"/>
            <a:chOff x="390877" y="1124694"/>
            <a:chExt cx="2696790" cy="6400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37B19CA-F1D9-0A70-CFC3-8B85B42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9" name="圖片 8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A7BD4918-4840-8EB9-381A-F46845B7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4EC289D-6929-0714-AF86-D9A0D4DEC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4" y="4983799"/>
            <a:ext cx="548640" cy="5486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BD0E0E-DA14-EF4D-665E-29F6F921C9B1}"/>
              </a:ext>
            </a:extLst>
          </p:cNvPr>
          <p:cNvGrpSpPr/>
          <p:nvPr/>
        </p:nvGrpSpPr>
        <p:grpSpPr>
          <a:xfrm>
            <a:off x="565490" y="3812949"/>
            <a:ext cx="2037922" cy="434245"/>
            <a:chOff x="863747" y="436906"/>
            <a:chExt cx="2037922" cy="4342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0CD2397-242A-952C-9849-5D90B55D9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6A9385F-84A8-5B28-DCB0-32AA2F1ACB77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27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7446"/>
            <a:ext cx="1129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Current Existing Package Managements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Git Submodule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Fetchcontent</a:t>
            </a:r>
            <a:endParaRPr lang="en-US" altLang="zh-TW" sz="20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Hunter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50"/>
                </a:solidFill>
              </a:rPr>
              <a:t>Conan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vcpkg</a:t>
            </a:r>
            <a:r>
              <a:rPr lang="en-US" altLang="zh-TW" sz="2000" b="1" dirty="0">
                <a:solidFill>
                  <a:srgbClr val="00B050"/>
                </a:solidFill>
              </a:rPr>
              <a:t> (Microsoft)</a:t>
            </a:r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Prerequisites for an ideal package manger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Cross-platform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Automatically install dependencies specified by the project and the upstream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Manage the dependency versioning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with our build system (including and linking libraries).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Steady development and maintenance</a:t>
            </a:r>
            <a:r>
              <a:rPr lang="zh-TW" altLang="en-US" sz="2000" dirty="0"/>
              <a:t> </a:t>
            </a:r>
            <a:r>
              <a:rPr lang="en-US" altLang="zh-TW" sz="2000" dirty="0"/>
              <a:t>in the long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Healthy community of developers &amp; users (for solving problems).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Internal library maintenance, distribution and version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(For library providers) Follow the exporting rule of CMake as much as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Good Compatibility among different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</a:t>
            </a:r>
            <a:r>
              <a:rPr lang="en-US" altLang="zh-TW" sz="2000" b="0" i="0" dirty="0">
                <a:effectLst/>
              </a:rPr>
              <a:t>upports a wide range of packages.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56D8C2-24C6-FE04-8EC9-FC94DE2F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started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684217"/>
            <a:ext cx="1129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CMake-tutorial project: </a:t>
            </a:r>
            <a:r>
              <a:rPr lang="en-US" altLang="zh-TW" sz="2000" dirty="0">
                <a:hlinkClick r:id="rId2"/>
              </a:rPr>
              <a:t>http://gitlab.centrilliontech.com.tw:10088/centrillion/cmake-tutorial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</a:t>
            </a:r>
            <a:r>
              <a:rPr lang="en-US" altLang="zh-TW" sz="2000" dirty="0" err="1"/>
              <a:t>Fetchcontent</a:t>
            </a:r>
            <a:r>
              <a:rPr lang="en-US" altLang="zh-TW" sz="2000" dirty="0"/>
              <a:t> (build</a:t>
            </a:r>
            <a:r>
              <a:rPr lang="zh-TW" altLang="en-US" sz="2000" dirty="0"/>
              <a:t> </a:t>
            </a:r>
            <a:r>
              <a:rPr lang="en-US" altLang="zh-TW" sz="2000" dirty="0"/>
              <a:t>the 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09a folder in the CMake-Tutorial.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Microsoft –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(build the</a:t>
            </a:r>
            <a:r>
              <a:rPr lang="zh-TW" altLang="en-US" sz="2000" dirty="0"/>
              <a:t> </a:t>
            </a:r>
            <a:r>
              <a:rPr lang="en-US" altLang="zh-TW" sz="2000" dirty="0"/>
              <a:t>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08a folder (application, basic use for the manifest mode)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09b folder (library)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10 folder (library, patching mechanism for local fix)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Conan (build the application case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08b folder (application, basic use)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the library using the Conan framework, all the CMakeLists.txt files in the library should be substituted with the conanfile.txt written in Python and the CMake library provided by Conan.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6E00EB-7345-E774-0ADC-235D1D5B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79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 Supported Library List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135577"/>
            <a:ext cx="1129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Port:</a:t>
            </a:r>
            <a:r>
              <a:rPr lang="zh-TW" altLang="en-US" sz="2000" dirty="0"/>
              <a:t> </a:t>
            </a:r>
            <a:r>
              <a:rPr lang="en-US" altLang="zh-TW" sz="2000" dirty="0"/>
              <a:t>A recipe for building a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Triplet describes the build configuration (target architecture, OS, etc.).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187BB4B-4EC4-0348-7ABE-75173DFBD504}"/>
              </a:ext>
            </a:extLst>
          </p:cNvPr>
          <p:cNvGrpSpPr/>
          <p:nvPr/>
        </p:nvGrpSpPr>
        <p:grpSpPr>
          <a:xfrm>
            <a:off x="954157" y="1927496"/>
            <a:ext cx="10283687" cy="4832486"/>
            <a:chOff x="1095367" y="1538113"/>
            <a:chExt cx="11096633" cy="52145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D2A2FC-69D8-29E8-C41A-2DD7A17A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67" y="1747257"/>
              <a:ext cx="10001267" cy="499721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162AFC-9601-A13A-FA05-0EBB374E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52" y="1538113"/>
              <a:ext cx="5019648" cy="5214508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7048404" y="6457929"/>
            <a:ext cx="294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Officially Supported triplets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DC676E-855A-A2F3-2A5D-210B76BEF1DC}"/>
              </a:ext>
            </a:extLst>
          </p:cNvPr>
          <p:cNvSpPr txBox="1"/>
          <p:nvPr/>
        </p:nvSpPr>
        <p:spPr>
          <a:xfrm>
            <a:off x="11077065" y="2021928"/>
            <a:ext cx="104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D673CD-6897-E0C9-89F4-4F44112B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438" y="3310800"/>
            <a:ext cx="3701026" cy="344163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3786097" y="3754394"/>
            <a:ext cx="23957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hlinkClick r:id="rId5"/>
              </a:rPr>
              <a:t>https://</a:t>
            </a:r>
            <a:r>
              <a:rPr lang="en-US" altLang="zh-TW" sz="1200" dirty="0" smtClean="0">
                <a:hlinkClick r:id="rId5"/>
              </a:rPr>
              <a:t>vcpkg.io/en/packages.html</a:t>
            </a:r>
            <a:r>
              <a:rPr lang="en-US" altLang="zh-TW" sz="1200" dirty="0" smtClean="0"/>
              <a:t>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77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DDAB0F-6933-80CB-0950-48844AF32B79}"/>
              </a:ext>
            </a:extLst>
          </p:cNvPr>
          <p:cNvSpPr/>
          <p:nvPr/>
        </p:nvSpPr>
        <p:spPr>
          <a:xfrm>
            <a:off x="5191760" y="1249680"/>
            <a:ext cx="6167120" cy="5608320"/>
          </a:xfrm>
          <a:prstGeom prst="roundRect">
            <a:avLst>
              <a:gd name="adj" fmla="val 710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F18DA62-5AD6-4782-F0B3-EB74C817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545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 file: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vcpkg.json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284662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Goal: Allows developers to specify libraries, library metadata, library versions, and more.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846F82-AA30-171E-78D8-DC27FC0B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52" y="2187114"/>
            <a:ext cx="6886575" cy="4210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E59D25-4980-07DD-F014-7C46A8F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3" y="3263439"/>
            <a:ext cx="3721039" cy="2057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CE7366-80D5-82CF-B0F9-B334C3977100}"/>
              </a:ext>
            </a:extLst>
          </p:cNvPr>
          <p:cNvSpPr txBox="1"/>
          <p:nvPr/>
        </p:nvSpPr>
        <p:spPr>
          <a:xfrm>
            <a:off x="942875" y="2486947"/>
            <a:ext cx="313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the imported library in CMakeLists.txt.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6A99B-31FC-A92B-71DE-276138EE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939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CE5C9-D9D3-7FDC-6770-0FBE9CA0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4943097"/>
            <a:ext cx="3210561" cy="19938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45918" y="1055713"/>
            <a:ext cx="111530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portfile.cmake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how to download, compile, and install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A4EF"/>
                </a:solidFill>
              </a:rPr>
              <a:t>vcpkg.json</a:t>
            </a:r>
            <a:r>
              <a:rPr lang="en-US" altLang="zh-TW" sz="2000" dirty="0">
                <a:solidFill>
                  <a:srgbClr val="00A4EF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,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a project’s dependencies and their version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B050"/>
                </a:solidFill>
              </a:rPr>
              <a:t>&lt;port&gt;.</a:t>
            </a:r>
            <a:r>
              <a:rPr lang="en-US" altLang="zh-TW" sz="2000" dirty="0" err="1">
                <a:solidFill>
                  <a:srgbClr val="00B050"/>
                </a:solidFill>
              </a:rPr>
              <a:t>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 A file that lists all the versions available for a package and contain a Git tree-</a:t>
            </a:r>
            <a:r>
              <a:rPr lang="en-US" altLang="zh-TW" sz="2000" dirty="0" err="1"/>
              <a:t>ish</a:t>
            </a:r>
            <a:r>
              <a:rPr lang="en-US" altLang="zh-TW" sz="2000" dirty="0"/>
              <a:t> object that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can check out to obtain that version’s </a:t>
            </a:r>
            <a:r>
              <a:rPr lang="en-US" altLang="zh-TW" sz="2000" dirty="0" err="1"/>
              <a:t>portfiles</a:t>
            </a:r>
            <a:r>
              <a:rPr lang="en-US" altLang="zh-TW" sz="2000" dirty="0"/>
              <a:t> (in the ports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baseline.json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This file contains a version declaration (a minimum version constraint) for each library in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library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any given revision of the registry (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-registries), the versions declared in the baseline file must match the current versions of the ports in the registry at that revision.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FF0000"/>
                </a:solidFill>
              </a:rPr>
              <a:t>vcpkg-configuration.json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the download source of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package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This file is needed when an unofficial dependency is used (to tell 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 where it can find and build this unofficial library). 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A2512D-CE02-2E60-0F0D-CA4DE980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55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06400" y="832193"/>
            <a:ext cx="484192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portfile.cmake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Referred from the 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Download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vcpkg_from_github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vcpkg_from_gitlab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and Build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Some fine adjustments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&lt;port&gt;</a:t>
            </a:r>
            <a:r>
              <a:rPr lang="en-US" altLang="zh-TW" dirty="0" err="1"/>
              <a:t>Config.cmake</a:t>
            </a:r>
            <a:r>
              <a:rPr lang="en-US" altLang="zh-TW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</a:t>
            </a:r>
            <a:r>
              <a:rPr lang="en-US" altLang="zh-TW" dirty="0" err="1"/>
              <a:t>pdb</a:t>
            </a:r>
            <a:r>
              <a:rPr lang="en-US" altLang="zh-TW" dirty="0"/>
              <a:t> for the debugger.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Remove some useless header files.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Set the COPYRIGHT information.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Other actions.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CEF46FB-A464-540F-EE3B-98C9DCD3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61" y="745468"/>
            <a:ext cx="6466159" cy="612269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2BA6F7-42B4-CA94-90F7-7484AE65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16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30ADBE-AB4A-40C3-901B-0333B088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88" y="7539669"/>
            <a:ext cx="7678222" cy="68494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6B3372-19BA-4000-733B-53CA0093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5" y="738876"/>
            <a:ext cx="6970470" cy="61489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BAA29C-77D9-699C-393E-16EE644A2D7F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205C6C-C5D1-A9CB-F463-E8CA119A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87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6AF91C-9A92-E11B-4D40-18D49B8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" y="1935402"/>
            <a:ext cx="5821864" cy="3364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0C224F-F48D-0E1A-BC15-142199F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47406"/>
            <a:ext cx="5980695" cy="2052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A077C8-CDE7-5F68-FB45-9EDA730DC8C3}"/>
              </a:ext>
            </a:extLst>
          </p:cNvPr>
          <p:cNvSpPr txBox="1"/>
          <p:nvPr/>
        </p:nvSpPr>
        <p:spPr>
          <a:xfrm>
            <a:off x="1985340" y="5425972"/>
            <a:ext cx="14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&lt;port&gt;.</a:t>
            </a:r>
            <a:r>
              <a:rPr lang="en-US" altLang="zh-TW" sz="1800" dirty="0" err="1"/>
              <a:t>json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164EB3-546D-C79F-E833-4D0F5CC7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526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F0A71D-8F73-D89D-1540-B61F7DCA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3671874"/>
            <a:ext cx="10639425" cy="3067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B23508-CFB7-4F91-834F-42870DBD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928674"/>
            <a:ext cx="6934200" cy="5810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E0A7DB-1F8E-32E7-D7FE-770EA34F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55" y="1123108"/>
            <a:ext cx="3791078" cy="235433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8CFBAB-6F7A-B1F0-2D64-A1C54F6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932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from Local Sources: Patching Mechanism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F3947-FE8C-9A1D-619A-50FD6CD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1009" y="3000885"/>
            <a:ext cx="8277225" cy="384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8073CD-9759-BBD6-90B2-49D10BBA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6" y="991110"/>
            <a:ext cx="64008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37C068-E292-8052-42F3-A23A57EF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26" y="4824106"/>
            <a:ext cx="4705350" cy="2009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1728A2-3536-726F-6FAE-30FD49AC105D}"/>
              </a:ext>
            </a:extLst>
          </p:cNvPr>
          <p:cNvSpPr txBox="1"/>
          <p:nvPr/>
        </p:nvSpPr>
        <p:spPr>
          <a:xfrm>
            <a:off x="447040" y="1157446"/>
            <a:ext cx="487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patch in the </a:t>
            </a:r>
            <a:r>
              <a:rPr lang="en-US" altLang="zh-TW" sz="2000" dirty="0" err="1"/>
              <a:t>portfile.cmake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Configure the downstream application with the </a:t>
            </a:r>
            <a:r>
              <a:rPr lang="en-US" altLang="zh-TW" sz="2000" dirty="0">
                <a:latin typeface="Consolas" panose="020B0609020204030204" pitchFamily="49" charset="0"/>
              </a:rPr>
              <a:t>DVCPKG_OVERLAY_PORTS</a:t>
            </a:r>
            <a:r>
              <a:rPr lang="en-US" altLang="zh-TW" sz="2000" dirty="0"/>
              <a:t> CMake option.</a:t>
            </a:r>
            <a:endParaRPr lang="en-US" altLang="zh-TW" sz="2000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0DE43F-4B1A-4B27-B29C-B70C5ECD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9" y="2600856"/>
            <a:ext cx="5524500" cy="2571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7010A4-053C-6C53-CD42-C976CC97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45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425EDA-7716-A87F-F639-CBD075D05FC7}"/>
              </a:ext>
            </a:extLst>
          </p:cNvPr>
          <p:cNvSpPr txBox="1"/>
          <p:nvPr/>
        </p:nvSpPr>
        <p:spPr>
          <a:xfrm>
            <a:off x="8961120" y="1012920"/>
            <a:ext cx="3139440" cy="646331"/>
          </a:xfrm>
          <a:prstGeom prst="rect">
            <a:avLst/>
          </a:prstGeom>
          <a:solidFill>
            <a:srgbClr val="FFFFCD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In the </a:t>
            </a:r>
            <a:r>
              <a:rPr kumimoji="0" lang="en-US" altLang="zh-TW" sz="120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vcpkg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 root directory , call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Lucida Console" panose="020B0609040504020204" pitchFamily="49" charset="0"/>
                <a:ea typeface="source-serif-pro"/>
                <a:cs typeface="Arial" panose="020B0604020202020204" pitchFamily="34" charset="0"/>
              </a:rPr>
              <a:t> 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  <a:ea typeface="Menlo"/>
                <a:cs typeface="Arial" panose="020B0604020202020204" pitchFamily="34" charset="0"/>
              </a:rPr>
              <a:t>git clean -dxf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Lucida Console" panose="020B0609040504020204" pitchFamily="49" charset="0"/>
                <a:ea typeface="source-serif-pro"/>
                <a:cs typeface="Arial" panose="020B0604020202020204" pitchFamily="34" charset="0"/>
              </a:rPr>
              <a:t> 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to remove 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all installed libraries and downloaded files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  <a:endParaRPr kumimoji="0" lang="zh-TW" altLang="zh-TW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4B07C5-D767-FEA7-D175-312BA1E7E0CE}"/>
              </a:ext>
            </a:extLst>
          </p:cNvPr>
          <p:cNvSpPr txBox="1"/>
          <p:nvPr/>
        </p:nvSpPr>
        <p:spPr>
          <a:xfrm>
            <a:off x="9160980" y="6308043"/>
            <a:ext cx="2905760" cy="461665"/>
          </a:xfrm>
          <a:prstGeom prst="rect">
            <a:avLst/>
          </a:prstGeom>
          <a:solidFill>
            <a:srgbClr val="FFFFCD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ea typeface="source-serif-pro"/>
                <a:cs typeface="Arial" panose="020B0604020202020204" pitchFamily="34" charset="0"/>
              </a:rPr>
              <a:t>Remove manually 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effectLst/>
                <a:ea typeface="source-serif-pro"/>
                <a:cs typeface="Arial" panose="020B0604020202020204" pitchFamily="34" charset="0"/>
              </a:rPr>
              <a:t>when cleaning cache files</a:t>
            </a:r>
            <a:r>
              <a:rPr kumimoji="0" lang="en-US" altLang="zh-TW" sz="120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.</a:t>
            </a:r>
          </a:p>
          <a:p>
            <a:r>
              <a:rPr lang="en-US" altLang="zh-TW" sz="1200" dirty="0" smtClean="0">
                <a:cs typeface="Arial" panose="020B0604020202020204" pitchFamily="34" charset="0"/>
              </a:rPr>
              <a:t>UNIX</a:t>
            </a:r>
            <a:r>
              <a:rPr lang="en-US" altLang="zh-TW" sz="1200" dirty="0">
                <a:cs typeface="Arial" panose="020B0604020202020204" pitchFamily="34" charset="0"/>
              </a:rPr>
              <a:t>: $HOME/.cache/</a:t>
            </a:r>
            <a:r>
              <a:rPr lang="en-US" altLang="zh-TW" sz="1200" dirty="0" err="1">
                <a:cs typeface="Arial" panose="020B0604020202020204" pitchFamily="34" charset="0"/>
              </a:rPr>
              <a:t>vcpkg</a:t>
            </a:r>
            <a:endParaRPr kumimoji="0" lang="zh-TW" altLang="zh-TW" sz="1200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120E79-086C-E913-EA0D-6D8D782C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8980"/>
            <a:ext cx="2743200" cy="365125"/>
          </a:xfrm>
        </p:spPr>
        <p:txBody>
          <a:bodyPr/>
          <a:lstStyle/>
          <a:p>
            <a:fld id="{C5CB832E-56AB-490F-8417-105B553577E5}" type="slidenum">
              <a:rPr lang="zh-TW" altLang="en-US" smtClean="0"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59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地面, 沙, 靠近 的圖片&#10;&#10;自動產生的描述">
            <a:extLst>
              <a:ext uri="{FF2B5EF4-FFF2-40B4-BE49-F238E27FC236}">
                <a16:creationId xmlns:a16="http://schemas.microsoft.com/office/drawing/2014/main" id="{00E49049-5A78-3293-E30B-34CFA46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4" y="0"/>
            <a:ext cx="10287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22CFF6-DF9F-15A2-35A9-65675585339B}"/>
              </a:ext>
            </a:extLst>
          </p:cNvPr>
          <p:cNvGrpSpPr/>
          <p:nvPr/>
        </p:nvGrpSpPr>
        <p:grpSpPr>
          <a:xfrm>
            <a:off x="476038" y="2603717"/>
            <a:ext cx="5342563" cy="1650567"/>
            <a:chOff x="476038" y="3075057"/>
            <a:chExt cx="5342563" cy="16505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2417A10-01AA-B474-13B3-C8CDBCCEA262}"/>
                </a:ext>
              </a:extLst>
            </p:cNvPr>
            <p:cNvSpPr txBox="1"/>
            <p:nvPr/>
          </p:nvSpPr>
          <p:spPr>
            <a:xfrm>
              <a:off x="476038" y="3075057"/>
              <a:ext cx="53425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30E5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Demo</a:t>
              </a:r>
              <a:endParaRPr lang="zh-TW" altLang="en-US" sz="4000" dirty="0">
                <a:solidFill>
                  <a:srgbClr val="30E5CF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562BD7-078D-7E0E-37E8-A25BFF138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34" y="4286712"/>
              <a:ext cx="1849228" cy="438912"/>
              <a:chOff x="390877" y="1124694"/>
              <a:chExt cx="2696790" cy="64008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14B4C96-7536-CCFB-6ECE-8061CF05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467" y="122883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" name="圖片 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D78FD6-6437-D1E9-9543-77BFBA8E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77" y="1124694"/>
                <a:ext cx="2252290" cy="640080"/>
              </a:xfrm>
              <a:prstGeom prst="rect">
                <a:avLst/>
              </a:prstGeom>
            </p:spPr>
          </p:pic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E6D03F4-0BAB-703D-7BCD-E6428D14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2390" r="54439" b="7911"/>
          <a:stretch/>
        </p:blipFill>
        <p:spPr>
          <a:xfrm>
            <a:off x="2474302" y="3825311"/>
            <a:ext cx="457200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make-demo_cut">
            <a:hlinkClick r:id="" action="ppaction://media"/>
            <a:extLst>
              <a:ext uri="{FF2B5EF4-FFF2-40B4-BE49-F238E27FC236}">
                <a16:creationId xmlns:a16="http://schemas.microsoft.com/office/drawing/2014/main" id="{825D7EDD-313E-5181-006E-2E8339470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6" r="3280"/>
          <a:stretch/>
        </p:blipFill>
        <p:spPr>
          <a:xfrm>
            <a:off x="425008" y="0"/>
            <a:ext cx="11357411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2696E-E404-D1D4-D5E2-B1A01089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5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Caching: </a:t>
            </a:r>
            <a:r>
              <a:rPr lang="en-US" altLang="zh-TW" sz="2000" dirty="0">
                <a:hlinkClick r:id="rId2"/>
              </a:rPr>
              <a:t>vcpkg/binarycaching.md at dev/</a:t>
            </a:r>
            <a:r>
              <a:rPr lang="en-US" altLang="zh-TW" sz="2000" dirty="0" err="1">
                <a:hlinkClick r:id="rId2"/>
              </a:rPr>
              <a:t>roschuma</a:t>
            </a:r>
            <a:r>
              <a:rPr lang="en-US" altLang="zh-TW" sz="2000" dirty="0">
                <a:hlinkClick r:id="rId2"/>
              </a:rPr>
              <a:t>/</a:t>
            </a:r>
            <a:r>
              <a:rPr lang="en-US" altLang="zh-TW" sz="2000" dirty="0" err="1">
                <a:hlinkClick r:id="rId2"/>
              </a:rPr>
              <a:t>binarycaching</a:t>
            </a:r>
            <a:r>
              <a:rPr lang="en-US" altLang="zh-TW" sz="2000" dirty="0">
                <a:hlinkClick r:id="rId2"/>
              </a:rPr>
              <a:t>-spec · ras0219-msft/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>
                <a:hlinkClick r:id="rId2"/>
              </a:rPr>
              <a:t>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</a:t>
            </a:r>
            <a:r>
              <a:rPr lang="en-US" altLang="zh-TW" sz="2000" dirty="0"/>
              <a:t> product roadmap: </a:t>
            </a:r>
            <a:r>
              <a:rPr lang="en-US" altLang="zh-TW" sz="2000" dirty="0">
                <a:hlinkClick r:id="rId3"/>
              </a:rPr>
              <a:t>Roadmap · </a:t>
            </a:r>
            <a:r>
              <a:rPr lang="en-US" altLang="zh-TW" sz="2000" dirty="0" err="1">
                <a:hlinkClick r:id="rId3"/>
              </a:rPr>
              <a:t>microsoft</a:t>
            </a:r>
            <a:r>
              <a:rPr lang="en-US" altLang="zh-TW" sz="2000" dirty="0">
                <a:hlinkClick r:id="rId3"/>
              </a:rPr>
              <a:t>/</a:t>
            </a:r>
            <a:r>
              <a:rPr lang="en-US" altLang="zh-TW" sz="2000" dirty="0" err="1">
                <a:hlinkClick r:id="rId3"/>
              </a:rPr>
              <a:t>vcpkg</a:t>
            </a:r>
            <a:r>
              <a:rPr lang="en-US" altLang="zh-TW" sz="2000" dirty="0">
                <a:hlinkClick r:id="rId3"/>
              </a:rPr>
              <a:t> Wiki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Get started with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: </a:t>
            </a:r>
            <a:r>
              <a:rPr lang="en-US" altLang="zh-TW" sz="2000" dirty="0">
                <a:hlinkClick r:id="rId4"/>
              </a:rPr>
              <a:t>vcpkg/README.md at master · </a:t>
            </a:r>
            <a:r>
              <a:rPr lang="en-US" altLang="zh-TW" sz="2000" dirty="0" err="1">
                <a:hlinkClick r:id="rId4"/>
              </a:rPr>
              <a:t>microsoft</a:t>
            </a:r>
            <a:r>
              <a:rPr lang="en-US" altLang="zh-TW" sz="2000" dirty="0">
                <a:hlinkClick r:id="rId4"/>
              </a:rPr>
              <a:t>/</a:t>
            </a:r>
            <a:r>
              <a:rPr lang="en-US" altLang="zh-TW" sz="2000" dirty="0" err="1">
                <a:hlinkClick r:id="rId4"/>
              </a:rPr>
              <a:t>vcpkg</a:t>
            </a:r>
            <a:r>
              <a:rPr lang="en-US" altLang="zh-TW" sz="2000" dirty="0">
                <a:hlinkClick r:id="rId4"/>
              </a:rPr>
              <a:t> (github.com)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82CA4-A7DE-D6F7-9C2A-6C0F9D7D6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516" y="2174172"/>
            <a:ext cx="6366692" cy="417472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99F693-4C14-CEB9-8526-94466E8E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562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Template: </a:t>
            </a:r>
            <a:r>
              <a:rPr lang="en-US" altLang="zh-TW" sz="2000" dirty="0" err="1">
                <a:hlinkClick r:id="rId2"/>
              </a:rPr>
              <a:t>centrillion</a:t>
            </a:r>
            <a:r>
              <a:rPr lang="en-US" altLang="zh-TW" sz="2000" dirty="0">
                <a:hlinkClick r:id="rId2"/>
              </a:rPr>
              <a:t> / </a:t>
            </a:r>
            <a:r>
              <a:rPr lang="en-US" altLang="zh-TW" sz="2000" dirty="0" err="1">
                <a:hlinkClick r:id="rId2"/>
              </a:rPr>
              <a:t>ModuleTemplate</a:t>
            </a:r>
            <a:r>
              <a:rPr lang="en-US" altLang="zh-TW" sz="2000" dirty="0">
                <a:hlinkClick r:id="rId2"/>
              </a:rPr>
              <a:t> · GitLab (centrilliontech.com.tw)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Template: </a:t>
            </a:r>
            <a:r>
              <a:rPr lang="en-US" altLang="zh-TW" sz="2000" dirty="0" err="1">
                <a:hlinkClick r:id="rId3"/>
              </a:rPr>
              <a:t>centrillion</a:t>
            </a:r>
            <a:r>
              <a:rPr lang="en-US" altLang="zh-TW" sz="2000" dirty="0">
                <a:hlinkClick r:id="rId3"/>
              </a:rPr>
              <a:t> / </a:t>
            </a:r>
            <a:r>
              <a:rPr lang="en-US" altLang="zh-TW" sz="2000" dirty="0" err="1">
                <a:hlinkClick r:id="rId3"/>
              </a:rPr>
              <a:t>ProjectTemplate</a:t>
            </a:r>
            <a:r>
              <a:rPr lang="en-US" altLang="zh-TW" sz="2000" dirty="0">
                <a:hlinkClick r:id="rId3"/>
              </a:rPr>
              <a:t> · GitLab (centrilliontech.com.tw)</a:t>
            </a:r>
            <a:endParaRPr lang="en-US" altLang="zh-TW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439A61-DEAE-5E77-5192-074ECD09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97" y="1865332"/>
            <a:ext cx="7884207" cy="500687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B3DA7F-41F5-BCDE-B2A4-F33FFD26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1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 Language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29792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List (of strings)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Control Structures (</a:t>
            </a:r>
            <a:r>
              <a:rPr lang="en-US" altLang="zh-TW" sz="2000" dirty="0">
                <a:hlinkClick r:id="rId2"/>
              </a:rPr>
              <a:t>if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3"/>
              </a:rPr>
              <a:t>foreach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4"/>
              </a:rPr>
              <a:t>while</a:t>
            </a:r>
            <a:r>
              <a:rPr lang="en-US" altLang="zh-TW" sz="20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Built-in (implemented inside CMake)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User-defined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Modules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2C5E08-43B7-FE8C-B75D-32A3E15E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4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From Configuration to Building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20895" y="3872335"/>
            <a:ext cx="266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executables.</a:t>
            </a:r>
          </a:p>
        </p:txBody>
      </p:sp>
    </p:spTree>
    <p:extLst>
      <p:ext uri="{BB962C8B-B14F-4D97-AF65-F5344CB8AC3E}">
        <p14:creationId xmlns:p14="http://schemas.microsoft.com/office/powerpoint/2010/main" val="11941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32E308-B42F-0810-6178-00D62DA16E3A}"/>
              </a:ext>
            </a:extLst>
          </p:cNvPr>
          <p:cNvSpPr txBox="1"/>
          <p:nvPr/>
        </p:nvSpPr>
        <p:spPr>
          <a:xfrm>
            <a:off x="807720" y="1929259"/>
            <a:ext cx="90525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 is evaluated to false."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 is evaluated to true."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 will not enter this area."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6783CA-82FB-EE73-155E-8B3BCCABD143}"/>
              </a:ext>
            </a:extLst>
          </p:cNvPr>
          <p:cNvSpPr txBox="1"/>
          <p:nvPr/>
        </p:nvSpPr>
        <p:spPr>
          <a:xfrm>
            <a:off x="447040" y="1186180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Flow control in CMake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D30B6-B4D1-7157-8E89-1B042BA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395"/>
          <a:stretch/>
        </p:blipFill>
        <p:spPr>
          <a:xfrm>
            <a:off x="7955601" y="2141592"/>
            <a:ext cx="3428679" cy="31395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08FB19-7C9E-1EF8-7998-42ED0E4F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TW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add_subdirectory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subdir_name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Add a subdirectory to the build. Subdirectories must contain a CMakeLists.txt too.  </a:t>
                </a:r>
              </a:p>
              <a:p>
                <a:pPr lvl="2"/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cmake_filename.cmake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or 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module_name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Load module or *.</a:t>
                </a:r>
                <a:r>
                  <a:rPr lang="en-US" altLang="zh-TW" sz="2000" dirty="0" err="1"/>
                  <a:t>cmake</a:t>
                </a:r>
                <a:r>
                  <a:rPr lang="en-US" altLang="zh-TW" sz="2000" dirty="0"/>
                  <a:t> scripts files to the build. Those scripts files may describe some CMake configurations. 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blipFill>
                <a:blip r:embed="rId2"/>
                <a:stretch>
                  <a:fillRect l="-485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8C77CE-A719-33D6-DE58-21B26FC8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76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74B47"/>
            </a:gs>
            <a:gs pos="33000">
              <a:srgbClr val="274B47"/>
            </a:gs>
            <a:gs pos="100000">
              <a:srgbClr val="274B47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21491</TotalTime>
  <Words>2695</Words>
  <Application>Microsoft Office PowerPoint</Application>
  <PresentationFormat>寬螢幕</PresentationFormat>
  <Paragraphs>676</Paragraphs>
  <Slides>57</Slides>
  <Notes>0</Notes>
  <HiddenSlides>2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9" baseType="lpstr">
      <vt:lpstr>-apple-system</vt:lpstr>
      <vt:lpstr>Menlo</vt:lpstr>
      <vt:lpstr>SFMono-Regular</vt:lpstr>
      <vt:lpstr>source-serif-pro</vt:lpstr>
      <vt:lpstr>新細明體</vt:lpstr>
      <vt:lpstr>Arial</vt:lpstr>
      <vt:lpstr>Calibri</vt:lpstr>
      <vt:lpstr>Calibri Light</vt:lpstr>
      <vt:lpstr>Cambria Math</vt:lpstr>
      <vt:lpstr>Consolas</vt:lpstr>
      <vt:lpstr>Lucida Console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CMake-Tools</dc:title>
  <dc:creator>Jeff Ho (何奇軒)</dc:creator>
  <cp:lastModifiedBy>CenUser</cp:lastModifiedBy>
  <cp:revision>599</cp:revision>
  <dcterms:created xsi:type="dcterms:W3CDTF">2022-05-31T08:46:30Z</dcterms:created>
  <dcterms:modified xsi:type="dcterms:W3CDTF">2022-10-29T06:54:12Z</dcterms:modified>
</cp:coreProperties>
</file>